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-414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C4C6DE5-2D6A-4BC8-8318-D2D17E598E3E}" type="datetimeFigureOut">
              <a:rPr lang="it-IT"/>
              <a:pPr/>
              <a:t>27/02/2015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CC44A0-9FC6-4899-97DD-E57842E53D52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51088D3-BFB4-4DBA-8911-734F8DBCEC01}" type="datetimeFigureOut">
              <a:rPr lang="it-IT"/>
              <a:pPr/>
              <a:t>27/02/2015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4BEAE1-FF02-43C1-B2D6-36A277B872E5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9B83730-797D-4A8C-A82D-DD55EDCB8F20}" type="datetimeFigureOut">
              <a:rPr lang="it-IT"/>
              <a:pPr/>
              <a:t>27/02/2015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712D83-74DD-4851-AB64-AC5008B98104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AA7E145-AB11-4BDE-A05D-59FE0722DD61}" type="datetimeFigureOut">
              <a:rPr lang="it-IT"/>
              <a:pPr/>
              <a:t>27/02/2015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0A782A-A66C-4EA8-B9FF-CC50C92060B7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F2E4BDB-4D70-4358-A2EE-7D35E70559A2}" type="datetimeFigureOut">
              <a:rPr lang="it-IT"/>
              <a:pPr/>
              <a:t>27/02/2015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4B3AC4-8935-4E4B-A664-C22FBAD6974A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28A690C-89C8-431A-A1E1-6EAB20458BF8}" type="datetimeFigureOut">
              <a:rPr lang="it-IT"/>
              <a:pPr/>
              <a:t>27/02/2015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D5F78C-17AF-4A98-8DCB-1C72E55235CF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D25B403-214A-4C6C-99BD-FF34078F9C13}" type="datetimeFigureOut">
              <a:rPr lang="it-IT"/>
              <a:pPr/>
              <a:t>27/02/2015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AC7E24-96D9-4080-BF8C-3851B47CDB72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F0D8BC0-E3D9-4737-A384-01E84CAFC436}" type="datetimeFigureOut">
              <a:rPr lang="it-IT"/>
              <a:pPr/>
              <a:t>27/02/2015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5C0C38-0C37-467F-8F10-C1DC64FCF9D1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DDCC8BC-C6B5-45DF-9B20-C1F53DB8812A}" type="datetimeFigureOut">
              <a:rPr lang="it-IT"/>
              <a:pPr/>
              <a:t>27/02/2015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60CBE9-8D3C-4115-B7C4-99FCCA781B24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19945A3-96A8-409C-A485-4A9520119209}" type="datetimeFigureOut">
              <a:rPr lang="it-IT"/>
              <a:pPr/>
              <a:t>27/02/2015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DF136B-8AFF-482F-8EFD-845A8EEF0331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9E86888-2617-443C-A01E-B447AAE92105}" type="datetimeFigureOut">
              <a:rPr lang="it-IT"/>
              <a:pPr/>
              <a:t>27/02/2015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21411C-6700-4D78-BCC2-FD3009D0C473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fld id="{A4144F46-B922-4625-8BB2-FDF91F43AE78}" type="datetimeFigureOut">
              <a:rPr lang="it-IT"/>
              <a:pPr/>
              <a:t>27/02/2015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fld id="{CE38DF37-67C3-4CBB-AF7E-D6CDBB9E9994}" type="slidenum">
              <a:rPr lang="it-IT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ＭＳ Ｐゴシック" charset="0"/>
          <a:cs typeface="ＭＳ Ｐゴシック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it-IT" sz="12000" dirty="0" err="1" smtClean="0">
                <a:solidFill>
                  <a:srgbClr val="FF0000"/>
                </a:solidFill>
                <a:ea typeface="ＭＳ Ｐゴシック" pitchFamily="34" charset="-128"/>
              </a:rPr>
              <a:t>Belgium</a:t>
            </a:r>
            <a:r>
              <a:rPr lang="it-IT" sz="12000" dirty="0" smtClean="0">
                <a:solidFill>
                  <a:srgbClr val="FF0000"/>
                </a:solidFill>
                <a:ea typeface="ＭＳ Ｐゴシック" pitchFamily="34" charset="-128"/>
              </a:rPr>
              <a:t> </a:t>
            </a:r>
          </a:p>
        </p:txBody>
      </p:sp>
      <p:sp>
        <p:nvSpPr>
          <p:cNvPr id="13314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it-IT" sz="4800" smtClean="0">
                <a:ea typeface="ＭＳ Ｐゴシック" pitchFamily="34" charset="-128"/>
              </a:rPr>
              <a:t>Di Lorenzo Scudieri e Luca Pinardi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it-IT" sz="6600" smtClean="0">
                <a:ea typeface="ＭＳ Ｐゴシック" pitchFamily="34" charset="-128"/>
              </a:rPr>
              <a:t>Cultural </a:t>
            </a:r>
            <a:r>
              <a:rPr lang="it-IT" sz="6600" dirty="0" err="1" smtClean="0">
                <a:ea typeface="ＭＳ Ｐゴシック" pitchFamily="34" charset="-128"/>
              </a:rPr>
              <a:t>aspects</a:t>
            </a:r>
            <a:r>
              <a:rPr lang="it-IT" sz="6600" dirty="0" smtClean="0">
                <a:ea typeface="ＭＳ Ｐゴシック" pitchFamily="34" charset="-128"/>
              </a:rPr>
              <a:t> </a:t>
            </a:r>
          </a:p>
        </p:txBody>
      </p:sp>
      <p:sp>
        <p:nvSpPr>
          <p:cNvPr id="21506" name="Segnaposto contenuto 2"/>
          <p:cNvSpPr>
            <a:spLocks noGrp="1"/>
          </p:cNvSpPr>
          <p:nvPr>
            <p:ph idx="1"/>
          </p:nvPr>
        </p:nvSpPr>
        <p:spPr>
          <a:xfrm>
            <a:off x="838200" y="1846263"/>
            <a:ext cx="10515600" cy="4351337"/>
          </a:xfrm>
        </p:spPr>
        <p:txBody>
          <a:bodyPr/>
          <a:lstStyle/>
          <a:p>
            <a:pPr eaLnBrk="1" hangingPunct="1"/>
            <a:r>
              <a:rPr lang="en-US" sz="3600" dirty="0" smtClean="0">
                <a:solidFill>
                  <a:srgbClr val="FF0000"/>
                </a:solidFill>
                <a:ea typeface="ＭＳ Ｐゴシック" pitchFamily="34" charset="-128"/>
              </a:rPr>
              <a:t>Cookery:</a:t>
            </a:r>
            <a:r>
              <a:rPr lang="en-US" sz="3600" dirty="0" smtClean="0">
                <a:ea typeface="ＭＳ Ｐゴシック" pitchFamily="34" charset="-128"/>
              </a:rPr>
              <a:t> The most important foods are chocolate, beer, </a:t>
            </a:r>
            <a:r>
              <a:rPr lang="en-US" sz="3600" dirty="0" smtClean="0">
                <a:solidFill>
                  <a:srgbClr val="C00000"/>
                </a:solidFill>
                <a:ea typeface="ＭＳ Ｐゴシック" pitchFamily="34" charset="-128"/>
              </a:rPr>
              <a:t>F</a:t>
            </a:r>
            <a:r>
              <a:rPr lang="en-US" sz="3600" dirty="0" smtClean="0">
                <a:ea typeface="ＭＳ Ｐゴシック" pitchFamily="34" charset="-128"/>
              </a:rPr>
              <a:t>rench potatoes and mostly the Brussels sprout </a:t>
            </a:r>
          </a:p>
          <a:p>
            <a:pPr eaLnBrk="1" hangingPunct="1"/>
            <a:r>
              <a:rPr lang="en-US" sz="3600" dirty="0" smtClean="0">
                <a:solidFill>
                  <a:srgbClr val="FF0000"/>
                </a:solidFill>
                <a:ea typeface="ＭＳ Ｐゴシック" pitchFamily="34" charset="-128"/>
              </a:rPr>
              <a:t>Sport: </a:t>
            </a:r>
            <a:r>
              <a:rPr lang="en-US" sz="3600" dirty="0" smtClean="0">
                <a:ea typeface="ＭＳ Ｐゴシック" pitchFamily="34" charset="-128"/>
              </a:rPr>
              <a:t>The national sport is cycling.</a:t>
            </a:r>
          </a:p>
          <a:p>
            <a:pPr eaLnBrk="1" hangingPunct="1"/>
            <a:endParaRPr lang="it-IT" sz="3600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it-IT" sz="6600" smtClean="0">
                <a:ea typeface="ＭＳ Ｐゴシック" pitchFamily="34" charset="-128"/>
              </a:rPr>
              <a:t>Map of Europe</a:t>
            </a:r>
          </a:p>
        </p:txBody>
      </p:sp>
      <p:pic>
        <p:nvPicPr>
          <p:cNvPr id="14338" name="Segnaposto contenuto 3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985838" y="1657350"/>
            <a:ext cx="9272587" cy="510698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it-IT" sz="6600" smtClean="0">
                <a:ea typeface="ＭＳ Ｐゴシック" pitchFamily="34" charset="-128"/>
              </a:rPr>
              <a:t>Physical map of Belgium</a:t>
            </a:r>
          </a:p>
        </p:txBody>
      </p:sp>
      <p:pic>
        <p:nvPicPr>
          <p:cNvPr id="15362" name="Segnaposto contenuto 3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232150" y="1690688"/>
            <a:ext cx="6348413" cy="492601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it-IT" sz="6600" smtClean="0">
                <a:ea typeface="ＭＳ Ｐゴシック" pitchFamily="34" charset="-128"/>
              </a:rPr>
              <a:t>Territory and climate</a:t>
            </a:r>
          </a:p>
        </p:txBody>
      </p:sp>
      <p:sp>
        <p:nvSpPr>
          <p:cNvPr id="16386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3600" dirty="0" smtClean="0">
                <a:solidFill>
                  <a:srgbClr val="FF0000"/>
                </a:solidFill>
                <a:ea typeface="ＭＳ Ｐゴシック" pitchFamily="34" charset="-128"/>
              </a:rPr>
              <a:t>Territory</a:t>
            </a:r>
            <a:r>
              <a:rPr lang="en-US" sz="3600" dirty="0" smtClean="0">
                <a:ea typeface="ＭＳ Ｐゴシック" pitchFamily="34" charset="-128"/>
              </a:rPr>
              <a:t>: Belgium </a:t>
            </a:r>
            <a:r>
              <a:rPr lang="en-US" sz="3600" strike="sngStrike" dirty="0" smtClean="0">
                <a:solidFill>
                  <a:srgbClr val="C00000"/>
                </a:solidFill>
                <a:ea typeface="ＭＳ Ｐゴシック" pitchFamily="34" charset="-128"/>
              </a:rPr>
              <a:t>is</a:t>
            </a:r>
            <a:r>
              <a:rPr lang="en-US" sz="3600" dirty="0" smtClean="0">
                <a:solidFill>
                  <a:srgbClr val="C00000"/>
                </a:solidFill>
                <a:ea typeface="ＭＳ Ｐゴシック" pitchFamily="34" charset="-128"/>
              </a:rPr>
              <a:t> </a:t>
            </a:r>
            <a:r>
              <a:rPr lang="en-US" sz="3600" dirty="0" smtClean="0">
                <a:ea typeface="ＭＳ Ｐゴシック" pitchFamily="34" charset="-128"/>
              </a:rPr>
              <a:t>consists of three areas: the coastal plain, situated in the North- West, the central plain and the </a:t>
            </a:r>
            <a:r>
              <a:rPr lang="en-US" sz="3600" dirty="0" smtClean="0">
                <a:solidFill>
                  <a:srgbClr val="C00000"/>
                </a:solidFill>
                <a:ea typeface="ＭＳ Ｐゴシック" pitchFamily="34" charset="-128"/>
              </a:rPr>
              <a:t>mountainous</a:t>
            </a:r>
            <a:r>
              <a:rPr lang="en-US" sz="3600" dirty="0" smtClean="0">
                <a:ea typeface="ＭＳ Ｐゴシック" pitchFamily="34" charset="-128"/>
              </a:rPr>
              <a:t> region of </a:t>
            </a:r>
            <a:r>
              <a:rPr lang="en-US" sz="3600" dirty="0" err="1" smtClean="0">
                <a:ea typeface="ＭＳ Ｐゴシック" pitchFamily="34" charset="-128"/>
              </a:rPr>
              <a:t>Ardenne</a:t>
            </a:r>
            <a:r>
              <a:rPr lang="en-US" sz="3600" dirty="0" smtClean="0">
                <a:ea typeface="ＭＳ Ｐゴシック" pitchFamily="34" charset="-128"/>
              </a:rPr>
              <a:t>, situated in the South- East. The three </a:t>
            </a:r>
            <a:r>
              <a:rPr lang="en-US" sz="3600" dirty="0" smtClean="0">
                <a:solidFill>
                  <a:srgbClr val="C00000"/>
                </a:solidFill>
                <a:ea typeface="ＭＳ Ｐゴシック" pitchFamily="34" charset="-128"/>
              </a:rPr>
              <a:t>most </a:t>
            </a:r>
            <a:r>
              <a:rPr lang="en-US" sz="3600" dirty="0" err="1" smtClean="0">
                <a:ea typeface="ＭＳ Ｐゴシック" pitchFamily="34" charset="-128"/>
              </a:rPr>
              <a:t>important</a:t>
            </a:r>
            <a:r>
              <a:rPr lang="en-US" sz="3600" strike="sngStrike" dirty="0" err="1" smtClean="0">
                <a:solidFill>
                  <a:srgbClr val="C00000"/>
                </a:solidFill>
                <a:ea typeface="ＭＳ Ｐゴシック" pitchFamily="34" charset="-128"/>
              </a:rPr>
              <a:t>s</a:t>
            </a:r>
            <a:r>
              <a:rPr lang="en-US" sz="3600" dirty="0" smtClean="0">
                <a:ea typeface="ＭＳ Ｐゴシック" pitchFamily="34" charset="-128"/>
              </a:rPr>
              <a:t> </a:t>
            </a:r>
            <a:r>
              <a:rPr lang="en-US" sz="3600" dirty="0" smtClean="0">
                <a:solidFill>
                  <a:srgbClr val="C00000"/>
                </a:solidFill>
                <a:ea typeface="ＭＳ Ｐゴシック" pitchFamily="34" charset="-128"/>
              </a:rPr>
              <a:t>rivers </a:t>
            </a:r>
            <a:r>
              <a:rPr lang="en-US" sz="3600" dirty="0" smtClean="0">
                <a:ea typeface="ＭＳ Ｐゴシック" pitchFamily="34" charset="-128"/>
              </a:rPr>
              <a:t>are </a:t>
            </a:r>
            <a:r>
              <a:rPr lang="en-US" sz="3600" dirty="0" err="1" smtClean="0">
                <a:ea typeface="ＭＳ Ｐゴシック" pitchFamily="34" charset="-128"/>
              </a:rPr>
              <a:t>Schelda</a:t>
            </a:r>
            <a:r>
              <a:rPr lang="en-US" sz="3600" dirty="0" smtClean="0">
                <a:ea typeface="ＭＳ Ｐゴシック" pitchFamily="34" charset="-128"/>
              </a:rPr>
              <a:t> </a:t>
            </a:r>
            <a:r>
              <a:rPr lang="en-US" sz="3600" dirty="0" smtClean="0">
                <a:solidFill>
                  <a:srgbClr val="C00000"/>
                </a:solidFill>
                <a:ea typeface="ＭＳ Ｐゴシック" pitchFamily="34" charset="-128"/>
              </a:rPr>
              <a:t>(Scheldt), </a:t>
            </a:r>
            <a:r>
              <a:rPr lang="en-US" sz="3600" dirty="0" smtClean="0">
                <a:ea typeface="ＭＳ Ｐゴシック" pitchFamily="34" charset="-128"/>
              </a:rPr>
              <a:t>Oise and</a:t>
            </a:r>
            <a:r>
              <a:rPr lang="en-US" sz="3600" dirty="0" smtClean="0">
                <a:solidFill>
                  <a:srgbClr val="FF0000"/>
                </a:solidFill>
                <a:ea typeface="ＭＳ Ｐゴシック" pitchFamily="34" charset="-128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ea typeface="ＭＳ Ｐゴシック" pitchFamily="34" charset="-128"/>
              </a:rPr>
              <a:t>Mosa</a:t>
            </a:r>
            <a:r>
              <a:rPr lang="en-US" sz="3600" dirty="0" smtClean="0">
                <a:solidFill>
                  <a:srgbClr val="FF0000"/>
                </a:solidFill>
                <a:ea typeface="ＭＳ Ｐゴシック" pitchFamily="34" charset="-128"/>
              </a:rPr>
              <a:t> </a:t>
            </a:r>
            <a:r>
              <a:rPr lang="en-US" sz="3600" dirty="0" smtClean="0">
                <a:solidFill>
                  <a:srgbClr val="C00000"/>
                </a:solidFill>
                <a:ea typeface="ＭＳ Ｐゴシック" pitchFamily="34" charset="-128"/>
              </a:rPr>
              <a:t>(Meuse). </a:t>
            </a:r>
          </a:p>
          <a:p>
            <a:pPr eaLnBrk="1" hangingPunct="1"/>
            <a:r>
              <a:rPr lang="en-US" sz="3600" dirty="0" smtClean="0">
                <a:solidFill>
                  <a:srgbClr val="FF0000"/>
                </a:solidFill>
                <a:ea typeface="ＭＳ Ｐゴシック" pitchFamily="34" charset="-128"/>
              </a:rPr>
              <a:t>Climate</a:t>
            </a:r>
            <a:r>
              <a:rPr lang="en-US" sz="3600" dirty="0" smtClean="0">
                <a:ea typeface="ＭＳ Ｐゴシック" pitchFamily="34" charset="-128"/>
              </a:rPr>
              <a:t>: The climate is Atlantic, characterized by strong humidity and few variations of temperature. In winter, on the mountains, the climate is </a:t>
            </a:r>
            <a:r>
              <a:rPr lang="en-US" sz="3600" dirty="0" err="1" smtClean="0">
                <a:ea typeface="ＭＳ Ｐゴシック" pitchFamily="34" charset="-128"/>
              </a:rPr>
              <a:t>cold</a:t>
            </a:r>
            <a:r>
              <a:rPr lang="en-US" sz="3600" strike="sngStrike" dirty="0" err="1" smtClean="0">
                <a:solidFill>
                  <a:srgbClr val="C00000"/>
                </a:solidFill>
                <a:ea typeface="ＭＳ Ｐゴシック" pitchFamily="34" charset="-128"/>
              </a:rPr>
              <a:t>e</a:t>
            </a:r>
            <a:r>
              <a:rPr lang="en-US" sz="3600" strike="sngStrike" dirty="0" smtClean="0">
                <a:solidFill>
                  <a:srgbClr val="FF0000"/>
                </a:solidFill>
                <a:ea typeface="ＭＳ Ｐゴシック" pitchFamily="34" charset="-128"/>
              </a:rPr>
              <a:t>. </a:t>
            </a:r>
            <a:endParaRPr lang="en-US" sz="3600" strike="sngStrike" dirty="0" smtClean="0">
              <a:solidFill>
                <a:srgbClr val="FF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6600" dirty="0" smtClean="0">
                <a:ea typeface="+mj-ea"/>
                <a:cs typeface="+mj-cs"/>
              </a:rPr>
              <a:t>Population, languages and religion </a:t>
            </a:r>
            <a:endParaRPr lang="en-US" sz="6600" dirty="0">
              <a:ea typeface="+mj-ea"/>
              <a:cs typeface="+mj-cs"/>
            </a:endParaRPr>
          </a:p>
        </p:txBody>
      </p:sp>
      <p:sp>
        <p:nvSpPr>
          <p:cNvPr id="17410" name="Segnaposto contenuto 2"/>
          <p:cNvSpPr>
            <a:spLocks noGrp="1"/>
          </p:cNvSpPr>
          <p:nvPr>
            <p:ph idx="1"/>
          </p:nvPr>
        </p:nvSpPr>
        <p:spPr>
          <a:xfrm>
            <a:off x="838200" y="1951629"/>
            <a:ext cx="10515600" cy="4612943"/>
          </a:xfrm>
        </p:spPr>
        <p:txBody>
          <a:bodyPr/>
          <a:lstStyle/>
          <a:p>
            <a:pPr eaLnBrk="1" hangingPunct="1">
              <a:lnSpc>
                <a:spcPct val="70000"/>
              </a:lnSpc>
              <a:buNone/>
            </a:pPr>
            <a:endParaRPr lang="it-IT" sz="100" dirty="0" smtClean="0">
              <a:solidFill>
                <a:srgbClr val="FF0000"/>
              </a:solidFill>
              <a:ea typeface="ＭＳ Ｐゴシック" pitchFamily="34" charset="-128"/>
            </a:endParaRPr>
          </a:p>
          <a:p>
            <a:pPr eaLnBrk="1" hangingPunct="1">
              <a:lnSpc>
                <a:spcPct val="70000"/>
              </a:lnSpc>
            </a:pPr>
            <a:r>
              <a:rPr lang="en-US" sz="3300" dirty="0" smtClean="0">
                <a:solidFill>
                  <a:srgbClr val="FF0000"/>
                </a:solidFill>
                <a:ea typeface="ＭＳ Ｐゴシック" pitchFamily="34" charset="-128"/>
              </a:rPr>
              <a:t>Population</a:t>
            </a:r>
            <a:r>
              <a:rPr lang="en-US" sz="3300" dirty="0" smtClean="0">
                <a:ea typeface="ＭＳ Ｐゴシック" pitchFamily="34" charset="-128"/>
              </a:rPr>
              <a:t>: </a:t>
            </a:r>
            <a:r>
              <a:rPr lang="en-US" sz="3300" dirty="0" smtClean="0">
                <a:solidFill>
                  <a:srgbClr val="C00000"/>
                </a:solidFill>
                <a:ea typeface="ＭＳ Ｐゴシック" pitchFamily="34" charset="-128"/>
              </a:rPr>
              <a:t>Belgium </a:t>
            </a:r>
            <a:r>
              <a:rPr lang="en-US" sz="3300" dirty="0" smtClean="0">
                <a:solidFill>
                  <a:srgbClr val="C00000"/>
                </a:solidFill>
              </a:rPr>
              <a:t>has a population</a:t>
            </a:r>
            <a:r>
              <a:rPr lang="en-US" sz="3300" dirty="0" smtClean="0">
                <a:solidFill>
                  <a:srgbClr val="C00000"/>
                </a:solidFill>
              </a:rPr>
              <a:t> of about 11 million </a:t>
            </a:r>
            <a:r>
              <a:rPr lang="en-US" sz="3300" dirty="0" smtClean="0">
                <a:solidFill>
                  <a:srgbClr val="C00000"/>
                </a:solidFill>
              </a:rPr>
              <a:t>people. </a:t>
            </a:r>
            <a:r>
              <a:rPr lang="en-US" sz="3300" dirty="0" smtClean="0"/>
              <a:t>The </a:t>
            </a:r>
            <a:r>
              <a:rPr lang="en-US" sz="3300" dirty="0" smtClean="0">
                <a:ea typeface="ＭＳ Ｐゴシック" pitchFamily="34" charset="-128"/>
              </a:rPr>
              <a:t>p</a:t>
            </a:r>
            <a:r>
              <a:rPr lang="en-US" sz="3300" dirty="0" smtClean="0">
                <a:ea typeface="ＭＳ Ｐゴシック" pitchFamily="34" charset="-128"/>
              </a:rPr>
              <a:t>opulation density is </a:t>
            </a:r>
            <a:r>
              <a:rPr lang="en-US" sz="3300" dirty="0" smtClean="0">
                <a:solidFill>
                  <a:srgbClr val="C00000"/>
                </a:solidFill>
                <a:ea typeface="ＭＳ Ｐゴシック" pitchFamily="34" charset="-128"/>
              </a:rPr>
              <a:t>in general </a:t>
            </a:r>
            <a:r>
              <a:rPr lang="en-US" sz="3300" dirty="0" smtClean="0">
                <a:ea typeface="ＭＳ Ｐゴシック" pitchFamily="34" charset="-128"/>
              </a:rPr>
              <a:t>very high but there </a:t>
            </a:r>
            <a:r>
              <a:rPr lang="en-US" sz="3300" dirty="0" smtClean="0">
                <a:solidFill>
                  <a:srgbClr val="C00000"/>
                </a:solidFill>
                <a:ea typeface="ＭＳ Ｐゴシック" pitchFamily="34" charset="-128"/>
              </a:rPr>
              <a:t>are some areas </a:t>
            </a:r>
            <a:r>
              <a:rPr lang="en-US" sz="3300" dirty="0" smtClean="0">
                <a:ea typeface="ＭＳ Ｐゴシック" pitchFamily="34" charset="-128"/>
              </a:rPr>
              <a:t>that aren</a:t>
            </a:r>
            <a:r>
              <a:rPr lang="en-US" altLang="it-IT" sz="3300" dirty="0" smtClean="0">
                <a:ea typeface="ＭＳ Ｐゴシック" pitchFamily="34" charset="-128"/>
              </a:rPr>
              <a:t>’</a:t>
            </a:r>
            <a:r>
              <a:rPr lang="en-US" sz="3300" dirty="0" smtClean="0">
                <a:ea typeface="ＭＳ Ｐゴシック" pitchFamily="34" charset="-128"/>
              </a:rPr>
              <a:t>t </a:t>
            </a:r>
            <a:r>
              <a:rPr lang="en-US" sz="3300" dirty="0" smtClean="0">
                <a:solidFill>
                  <a:srgbClr val="C00000"/>
                </a:solidFill>
                <a:ea typeface="ＭＳ Ｐゴシック" pitchFamily="34" charset="-128"/>
              </a:rPr>
              <a:t>very densely </a:t>
            </a:r>
            <a:r>
              <a:rPr lang="en-US" sz="3300" dirty="0" smtClean="0">
                <a:ea typeface="ＭＳ Ｐゴシック" pitchFamily="34" charset="-128"/>
              </a:rPr>
              <a:t>populated.</a:t>
            </a:r>
            <a:r>
              <a:rPr lang="en-US" altLang="ja-JP" sz="3300" dirty="0" smtClean="0">
                <a:ea typeface="ＭＳ Ｐゴシック" pitchFamily="34" charset="-128"/>
              </a:rPr>
              <a:t> </a:t>
            </a:r>
          </a:p>
          <a:p>
            <a:pPr eaLnBrk="1" hangingPunct="1">
              <a:lnSpc>
                <a:spcPct val="70000"/>
              </a:lnSpc>
            </a:pPr>
            <a:r>
              <a:rPr lang="en-US" sz="3300" dirty="0" smtClean="0">
                <a:solidFill>
                  <a:srgbClr val="FF0000"/>
                </a:solidFill>
                <a:ea typeface="ＭＳ Ｐゴシック" pitchFamily="34" charset="-128"/>
              </a:rPr>
              <a:t>Languages Spoken</a:t>
            </a:r>
            <a:r>
              <a:rPr lang="en-US" sz="3300" b="1" dirty="0" smtClean="0">
                <a:solidFill>
                  <a:srgbClr val="FF0000"/>
                </a:solidFill>
                <a:ea typeface="ＭＳ Ｐゴシック" pitchFamily="34" charset="-128"/>
              </a:rPr>
              <a:t>: </a:t>
            </a:r>
            <a:r>
              <a:rPr lang="en-US" sz="3300" dirty="0" smtClean="0">
                <a:ea typeface="ＭＳ Ｐゴシック" pitchFamily="34" charset="-128"/>
              </a:rPr>
              <a:t>People  in the North speak Dutch and in the South they speak French.</a:t>
            </a:r>
          </a:p>
          <a:p>
            <a:pPr eaLnBrk="1" hangingPunct="1">
              <a:lnSpc>
                <a:spcPct val="70000"/>
              </a:lnSpc>
            </a:pPr>
            <a:r>
              <a:rPr lang="en-US" sz="3300" dirty="0" smtClean="0">
                <a:solidFill>
                  <a:srgbClr val="FF0000"/>
                </a:solidFill>
                <a:ea typeface="ＭＳ Ｐゴシック" pitchFamily="34" charset="-128"/>
              </a:rPr>
              <a:t>Ethnic Groups: </a:t>
            </a:r>
            <a:r>
              <a:rPr lang="en-US" sz="3300" dirty="0" smtClean="0">
                <a:ea typeface="ＭＳ Ｐゴシック" pitchFamily="34" charset="-128"/>
              </a:rPr>
              <a:t>There a three ethnic groups: The Flemish group, the Walloons and the Germans.</a:t>
            </a:r>
          </a:p>
          <a:p>
            <a:pPr eaLnBrk="1" hangingPunct="1">
              <a:lnSpc>
                <a:spcPct val="70000"/>
              </a:lnSpc>
            </a:pPr>
            <a:r>
              <a:rPr lang="en-US" sz="3300" dirty="0" smtClean="0">
                <a:solidFill>
                  <a:srgbClr val="FF0000"/>
                </a:solidFill>
                <a:ea typeface="ＭＳ Ｐゴシック" pitchFamily="34" charset="-128"/>
              </a:rPr>
              <a:t>Religion: </a:t>
            </a:r>
            <a:r>
              <a:rPr lang="en-US" sz="3300" dirty="0" smtClean="0">
                <a:ea typeface="ＭＳ Ｐゴシック" pitchFamily="34" charset="-128"/>
              </a:rPr>
              <a:t>The ma</a:t>
            </a:r>
            <a:r>
              <a:rPr lang="en-US" sz="3300" dirty="0" smtClean="0">
                <a:solidFill>
                  <a:srgbClr val="C00000"/>
                </a:solidFill>
                <a:ea typeface="ＭＳ Ｐゴシック" pitchFamily="34" charset="-128"/>
              </a:rPr>
              <a:t>j</a:t>
            </a:r>
            <a:r>
              <a:rPr lang="en-US" sz="3300" dirty="0" smtClean="0">
                <a:ea typeface="ＭＳ Ｐゴシック" pitchFamily="34" charset="-128"/>
              </a:rPr>
              <a:t>ority </a:t>
            </a:r>
            <a:r>
              <a:rPr lang="en-US" sz="3300" strike="sngStrike" dirty="0" smtClean="0">
                <a:solidFill>
                  <a:srgbClr val="C00000"/>
                </a:solidFill>
                <a:ea typeface="ＭＳ Ｐゴシック" pitchFamily="34" charset="-128"/>
              </a:rPr>
              <a:t>part</a:t>
            </a:r>
            <a:r>
              <a:rPr lang="en-US" sz="3300" dirty="0" smtClean="0">
                <a:ea typeface="ＭＳ Ｐゴシック" pitchFamily="34" charset="-128"/>
              </a:rPr>
              <a:t> of people is Catholic. The rest of </a:t>
            </a:r>
            <a:r>
              <a:rPr lang="en-US" sz="3300" dirty="0" smtClean="0">
                <a:solidFill>
                  <a:srgbClr val="C00000"/>
                </a:solidFill>
                <a:ea typeface="ＭＳ Ｐゴシック" pitchFamily="34" charset="-128"/>
              </a:rPr>
              <a:t>the</a:t>
            </a:r>
            <a:r>
              <a:rPr lang="en-US" sz="3300" dirty="0" smtClean="0">
                <a:ea typeface="ＭＳ Ｐゴシック" pitchFamily="34" charset="-128"/>
              </a:rPr>
              <a:t> people is Protestant. There are also some </a:t>
            </a:r>
            <a:r>
              <a:rPr lang="en-US" sz="3300" dirty="0" smtClean="0">
                <a:solidFill>
                  <a:srgbClr val="C00000"/>
                </a:solidFill>
                <a:ea typeface="ＭＳ Ｐゴシック" pitchFamily="34" charset="-128"/>
              </a:rPr>
              <a:t>religious </a:t>
            </a:r>
            <a:r>
              <a:rPr lang="en-US" sz="3300" dirty="0" smtClean="0">
                <a:ea typeface="ＭＳ Ｐゴシック" pitchFamily="34" charset="-128"/>
              </a:rPr>
              <a:t>minorities.</a:t>
            </a:r>
            <a:r>
              <a:rPr lang="it-IT" sz="2600" dirty="0" smtClean="0">
                <a:ea typeface="ＭＳ Ｐゴシック" pitchFamily="34" charset="-128"/>
              </a:rPr>
              <a:t/>
            </a:r>
            <a:br>
              <a:rPr lang="it-IT" sz="2600" dirty="0" smtClean="0">
                <a:ea typeface="ＭＳ Ｐゴシック" pitchFamily="34" charset="-128"/>
              </a:rPr>
            </a:br>
            <a:endParaRPr lang="it-IT" sz="2600" dirty="0" smtClean="0">
              <a:solidFill>
                <a:srgbClr val="FF0000"/>
              </a:solidFill>
              <a:ea typeface="ＭＳ Ｐゴシック" pitchFamily="34" charset="-128"/>
            </a:endParaRPr>
          </a:p>
          <a:p>
            <a:pPr eaLnBrk="1" hangingPunct="1">
              <a:lnSpc>
                <a:spcPct val="70000"/>
              </a:lnSpc>
            </a:pPr>
            <a:endParaRPr lang="it-IT" sz="3300" dirty="0" smtClean="0">
              <a:solidFill>
                <a:srgbClr val="FF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6000" dirty="0" smtClean="0">
                <a:solidFill>
                  <a:srgbClr val="C00000"/>
                </a:solidFill>
              </a:rPr>
              <a:t>Politics</a:t>
            </a:r>
            <a:endParaRPr lang="en-US" sz="6000" dirty="0">
              <a:solidFill>
                <a:srgbClr val="C0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97006" y="1457136"/>
            <a:ext cx="10912521" cy="2186817"/>
          </a:xfrm>
        </p:spPr>
        <p:txBody>
          <a:bodyPr/>
          <a:lstStyle/>
          <a:p>
            <a:r>
              <a:rPr lang="en-US" sz="3300" dirty="0" smtClean="0">
                <a:solidFill>
                  <a:srgbClr val="C00000"/>
                </a:solidFill>
              </a:rPr>
              <a:t>Belgium is a constitutional monarchy. There are three Regions: the </a:t>
            </a:r>
            <a:r>
              <a:rPr lang="en-US" sz="3300" dirty="0" smtClean="0">
                <a:solidFill>
                  <a:srgbClr val="C00000"/>
                </a:solidFill>
              </a:rPr>
              <a:t>Flemish </a:t>
            </a:r>
            <a:r>
              <a:rPr lang="en-US" sz="3300" dirty="0" smtClean="0">
                <a:solidFill>
                  <a:srgbClr val="C00000"/>
                </a:solidFill>
              </a:rPr>
              <a:t>Region (Flanders), </a:t>
            </a:r>
            <a:r>
              <a:rPr lang="en-US" sz="3300" dirty="0" smtClean="0">
                <a:solidFill>
                  <a:srgbClr val="C00000"/>
                </a:solidFill>
              </a:rPr>
              <a:t>the Brussels-Capital Region </a:t>
            </a:r>
            <a:r>
              <a:rPr lang="en-US" sz="3300" dirty="0" smtClean="0">
                <a:solidFill>
                  <a:srgbClr val="C00000"/>
                </a:solidFill>
              </a:rPr>
              <a:t>and </a:t>
            </a:r>
            <a:r>
              <a:rPr lang="en-US" sz="3300" dirty="0" smtClean="0">
                <a:solidFill>
                  <a:srgbClr val="C00000"/>
                </a:solidFill>
              </a:rPr>
              <a:t>the Walloon </a:t>
            </a:r>
            <a:r>
              <a:rPr lang="en-US" sz="3300" dirty="0" smtClean="0">
                <a:solidFill>
                  <a:srgbClr val="C00000"/>
                </a:solidFill>
              </a:rPr>
              <a:t>Region (Wallonia). </a:t>
            </a:r>
          </a:p>
          <a:p>
            <a:r>
              <a:rPr lang="en-US" sz="3300" dirty="0" smtClean="0">
                <a:solidFill>
                  <a:srgbClr val="C00000"/>
                </a:solidFill>
              </a:rPr>
              <a:t>It is a founding </a:t>
            </a:r>
            <a:r>
              <a:rPr lang="en-US" sz="3300" dirty="0" smtClean="0">
                <a:solidFill>
                  <a:srgbClr val="C00000"/>
                </a:solidFill>
              </a:rPr>
              <a:t>member </a:t>
            </a:r>
            <a:r>
              <a:rPr lang="en-US" sz="3300" dirty="0" smtClean="0">
                <a:solidFill>
                  <a:srgbClr val="C00000"/>
                </a:solidFill>
              </a:rPr>
              <a:t>of the European </a:t>
            </a:r>
            <a:r>
              <a:rPr lang="en-US" sz="3300" dirty="0" smtClean="0">
                <a:solidFill>
                  <a:srgbClr val="C00000"/>
                </a:solidFill>
              </a:rPr>
              <a:t>Union. </a:t>
            </a:r>
            <a:endParaRPr lang="en-US" sz="3300" dirty="0">
              <a:solidFill>
                <a:srgbClr val="C00000"/>
              </a:solidFill>
            </a:endParaRPr>
          </a:p>
        </p:txBody>
      </p:sp>
      <p:pic>
        <p:nvPicPr>
          <p:cNvPr id="4" name="Immagine 3" descr="mapbelgm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902054" y="3395938"/>
            <a:ext cx="4289946" cy="3462062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it-IT" sz="6600" smtClean="0">
                <a:ea typeface="ＭＳ Ｐゴシック" pitchFamily="34" charset="-128"/>
              </a:rPr>
              <a:t>Major cities</a:t>
            </a:r>
          </a:p>
        </p:txBody>
      </p:sp>
      <p:sp>
        <p:nvSpPr>
          <p:cNvPr id="18434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it-IT" sz="3600" b="1" dirty="0" smtClean="0">
                <a:solidFill>
                  <a:srgbClr val="FF0000"/>
                </a:solidFill>
                <a:ea typeface="ＭＳ Ｐゴシック" pitchFamily="34" charset="-128"/>
              </a:rPr>
              <a:t>Major </a:t>
            </a:r>
            <a:r>
              <a:rPr lang="it-IT" sz="3600" b="1" dirty="0" err="1" smtClean="0">
                <a:solidFill>
                  <a:srgbClr val="FF0000"/>
                </a:solidFill>
                <a:ea typeface="ＭＳ Ｐゴシック" pitchFamily="34" charset="-128"/>
              </a:rPr>
              <a:t>cities</a:t>
            </a:r>
            <a:r>
              <a:rPr lang="it-IT" sz="3600" b="1" dirty="0" smtClean="0">
                <a:solidFill>
                  <a:srgbClr val="FF0000"/>
                </a:solidFill>
                <a:ea typeface="ＭＳ Ｐゴシック" pitchFamily="34" charset="-128"/>
              </a:rPr>
              <a:t>:</a:t>
            </a:r>
            <a:r>
              <a:rPr lang="it-IT" sz="3600" dirty="0" smtClean="0">
                <a:solidFill>
                  <a:srgbClr val="FF0000"/>
                </a:solidFill>
                <a:ea typeface="ＭＳ Ｐゴシック" pitchFamily="34" charset="-128"/>
              </a:rPr>
              <a:t> </a:t>
            </a:r>
            <a:r>
              <a:rPr lang="it-IT" sz="3600" dirty="0" smtClean="0">
                <a:ea typeface="ＭＳ Ｐゴシック" pitchFamily="34" charset="-128"/>
              </a:rPr>
              <a:t>The capital city is Bruxelles. </a:t>
            </a:r>
            <a:r>
              <a:rPr lang="it-IT" sz="3600" dirty="0" err="1" smtClean="0">
                <a:ea typeface="ＭＳ Ｐゴシック" pitchFamily="34" charset="-128"/>
              </a:rPr>
              <a:t>Other</a:t>
            </a:r>
            <a:r>
              <a:rPr lang="it-IT" sz="3600" dirty="0" smtClean="0">
                <a:ea typeface="ＭＳ Ｐゴシック" pitchFamily="34" charset="-128"/>
              </a:rPr>
              <a:t> </a:t>
            </a:r>
            <a:r>
              <a:rPr lang="it-IT" sz="3600" dirty="0" err="1" smtClean="0">
                <a:ea typeface="ＭＳ Ｐゴシック" pitchFamily="34" charset="-128"/>
              </a:rPr>
              <a:t>important</a:t>
            </a:r>
            <a:r>
              <a:rPr lang="it-IT" sz="3600" dirty="0" smtClean="0">
                <a:ea typeface="ＭＳ Ｐゴシック" pitchFamily="34" charset="-128"/>
              </a:rPr>
              <a:t> </a:t>
            </a:r>
            <a:r>
              <a:rPr lang="it-IT" sz="3600" dirty="0" err="1" smtClean="0">
                <a:ea typeface="ＭＳ Ｐゴシック" pitchFamily="34" charset="-128"/>
              </a:rPr>
              <a:t>cities</a:t>
            </a:r>
            <a:r>
              <a:rPr lang="it-IT" sz="3600" dirty="0" smtClean="0">
                <a:ea typeface="ＭＳ Ｐゴシック" pitchFamily="34" charset="-128"/>
              </a:rPr>
              <a:t> are: </a:t>
            </a:r>
            <a:r>
              <a:rPr lang="it-IT" sz="3600" dirty="0" err="1" smtClean="0">
                <a:ea typeface="ＭＳ Ｐゴシック" pitchFamily="34" charset="-128"/>
              </a:rPr>
              <a:t>Antwerp</a:t>
            </a:r>
            <a:r>
              <a:rPr lang="it-IT" sz="3600" dirty="0" smtClean="0">
                <a:ea typeface="ＭＳ Ｐゴシック" pitchFamily="34" charset="-128"/>
              </a:rPr>
              <a:t>, </a:t>
            </a:r>
            <a:r>
              <a:rPr lang="it-IT" sz="3600" dirty="0" err="1" smtClean="0">
                <a:ea typeface="ＭＳ Ｐゴシック" pitchFamily="34" charset="-128"/>
              </a:rPr>
              <a:t>Ghent</a:t>
            </a:r>
            <a:r>
              <a:rPr lang="it-IT" sz="3600" dirty="0" smtClean="0">
                <a:ea typeface="ＭＳ Ｐゴシック" pitchFamily="34" charset="-128"/>
              </a:rPr>
              <a:t> and </a:t>
            </a:r>
            <a:r>
              <a:rPr lang="it-IT" sz="3600" dirty="0" err="1" smtClean="0">
                <a:ea typeface="ＭＳ Ｐゴシック" pitchFamily="34" charset="-128"/>
              </a:rPr>
              <a:t>Charleroi</a:t>
            </a:r>
            <a:r>
              <a:rPr lang="it-IT" sz="3600" dirty="0" smtClean="0">
                <a:ea typeface="ＭＳ Ｐゴシック" pitchFamily="34" charset="-128"/>
              </a:rPr>
              <a:t>. </a:t>
            </a:r>
          </a:p>
          <a:p>
            <a:pPr eaLnBrk="1" hangingPunct="1"/>
            <a:r>
              <a:rPr lang="it-IT" sz="3600" dirty="0" smtClean="0">
                <a:ea typeface="ＭＳ Ｐゴシック" pitchFamily="34" charset="-128"/>
              </a:rPr>
              <a:t>Bruxelles</a:t>
            </a:r>
            <a:br>
              <a:rPr lang="it-IT" sz="3600" dirty="0" smtClean="0">
                <a:ea typeface="ＭＳ Ｐゴシック" pitchFamily="34" charset="-128"/>
              </a:rPr>
            </a:br>
            <a:endParaRPr lang="it-IT" sz="3600" dirty="0" smtClean="0">
              <a:ea typeface="ＭＳ Ｐゴシック" pitchFamily="34" charset="-128"/>
            </a:endParaRPr>
          </a:p>
        </p:txBody>
      </p:sp>
      <p:pic>
        <p:nvPicPr>
          <p:cNvPr id="18435" name="Immagine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82925" y="2908300"/>
            <a:ext cx="7256463" cy="370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it-IT" sz="6600" smtClean="0">
                <a:solidFill>
                  <a:srgbClr val="FF0000"/>
                </a:solidFill>
                <a:ea typeface="ＭＳ Ｐゴシック" pitchFamily="34" charset="-128"/>
              </a:rPr>
              <a:t>History </a:t>
            </a:r>
          </a:p>
        </p:txBody>
      </p:sp>
      <p:sp>
        <p:nvSpPr>
          <p:cNvPr id="19458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dirty="0" smtClean="0">
                <a:ea typeface="ＭＳ Ｐゴシック" pitchFamily="34" charset="-128"/>
              </a:rPr>
              <a:t>Belgium was populated by Celtic tribe called the </a:t>
            </a:r>
            <a:r>
              <a:rPr lang="en-US" dirty="0" err="1" smtClean="0">
                <a:ea typeface="ＭＳ Ｐゴシック" pitchFamily="34" charset="-128"/>
              </a:rPr>
              <a:t>Belgae</a:t>
            </a:r>
            <a:r>
              <a:rPr lang="en-US" dirty="0" smtClean="0">
                <a:ea typeface="ＭＳ Ｐゴシック" pitchFamily="34" charset="-128"/>
              </a:rPr>
              <a:t>. The </a:t>
            </a:r>
            <a:r>
              <a:rPr lang="en-US" dirty="0" err="1" smtClean="0">
                <a:ea typeface="ＭＳ Ｐゴシック" pitchFamily="34" charset="-128"/>
              </a:rPr>
              <a:t>Belgae</a:t>
            </a:r>
            <a:r>
              <a:rPr lang="en-US" dirty="0" smtClean="0">
                <a:ea typeface="ＭＳ Ｐゴシック" pitchFamily="34" charset="-128"/>
              </a:rPr>
              <a:t> lived in the area of Belgium until they were conquered by the Roman Empire in 100 BC. 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North people learned the language and culture of the </a:t>
            </a:r>
            <a:r>
              <a:rPr lang="en-US" dirty="0" smtClean="0">
                <a:solidFill>
                  <a:srgbClr val="C00000"/>
                </a:solidFill>
                <a:ea typeface="ＭＳ Ｐゴシック" pitchFamily="34" charset="-128"/>
              </a:rPr>
              <a:t>G</a:t>
            </a:r>
            <a:r>
              <a:rPr lang="en-US" dirty="0" smtClean="0">
                <a:ea typeface="ＭＳ Ｐゴシック" pitchFamily="34" charset="-128"/>
              </a:rPr>
              <a:t>ermans and in the </a:t>
            </a:r>
            <a:r>
              <a:rPr lang="en-US" dirty="0" smtClean="0">
                <a:solidFill>
                  <a:srgbClr val="C00000"/>
                </a:solidFill>
                <a:ea typeface="ＭＳ Ｐゴシック" pitchFamily="34" charset="-128"/>
              </a:rPr>
              <a:t>south</a:t>
            </a: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en-US" dirty="0" smtClean="0">
                <a:ea typeface="ＭＳ Ｐゴシック" pitchFamily="34" charset="-128"/>
              </a:rPr>
              <a:t>people continued to be Romanized and spoke </a:t>
            </a:r>
            <a:r>
              <a:rPr lang="en-US" dirty="0" smtClean="0">
                <a:solidFill>
                  <a:srgbClr val="C00000"/>
                </a:solidFill>
                <a:ea typeface="ＭＳ Ｐゴシック" pitchFamily="34" charset="-128"/>
              </a:rPr>
              <a:t>L</a:t>
            </a:r>
            <a:r>
              <a:rPr lang="en-US" dirty="0" smtClean="0">
                <a:ea typeface="ＭＳ Ｐゴシック" pitchFamily="34" charset="-128"/>
              </a:rPr>
              <a:t>atin. Over the next several hundred years Belgium came under the rule of many different dynasties and empires.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/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In 1795 Belgium became part of France after being captured during the Napoleonic wars. After the war it became part of the Netherlands. In 1830, they gained their independence.</a:t>
            </a:r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it-IT" smtClean="0">
                <a:ea typeface="ＭＳ Ｐゴシック" pitchFamily="34" charset="-128"/>
              </a:rPr>
              <a:t> </a:t>
            </a:r>
            <a:r>
              <a:rPr lang="it-IT" sz="6600" smtClean="0">
                <a:ea typeface="ＭＳ Ｐゴシック" pitchFamily="34" charset="-128"/>
              </a:rPr>
              <a:t>Economy</a:t>
            </a:r>
          </a:p>
        </p:txBody>
      </p:sp>
      <p:sp>
        <p:nvSpPr>
          <p:cNvPr id="20482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3600" dirty="0" smtClean="0">
                <a:solidFill>
                  <a:srgbClr val="FF0000"/>
                </a:solidFill>
                <a:ea typeface="ＭＳ Ｐゴシック" pitchFamily="34" charset="-128"/>
              </a:rPr>
              <a:t>Primary sector:</a:t>
            </a:r>
            <a:r>
              <a:rPr lang="en-US" sz="3600" dirty="0" smtClean="0">
                <a:ea typeface="ＭＳ Ｐゴシック" pitchFamily="34" charset="-128"/>
              </a:rPr>
              <a:t> There is cattle and swine breeding. The main crops are  sugar beet</a:t>
            </a:r>
            <a:r>
              <a:rPr lang="en-US" sz="3600" dirty="0" smtClean="0">
                <a:solidFill>
                  <a:srgbClr val="C00000"/>
                </a:solidFill>
                <a:ea typeface="ＭＳ Ｐゴシック" pitchFamily="34" charset="-128"/>
              </a:rPr>
              <a:t>s</a:t>
            </a:r>
            <a:r>
              <a:rPr lang="en-US" sz="3600" dirty="0" smtClean="0">
                <a:ea typeface="ＭＳ Ｐゴシック" pitchFamily="34" charset="-128"/>
              </a:rPr>
              <a:t>, </a:t>
            </a:r>
            <a:r>
              <a:rPr lang="en-US" sz="3600" strike="sngStrike" dirty="0" smtClean="0">
                <a:solidFill>
                  <a:srgbClr val="C00000"/>
                </a:solidFill>
                <a:ea typeface="ＭＳ Ｐゴシック" pitchFamily="34" charset="-128"/>
              </a:rPr>
              <a:t>of</a:t>
            </a:r>
            <a:r>
              <a:rPr lang="en-US" sz="3600" dirty="0" smtClean="0">
                <a:ea typeface="ＭＳ Ｐゴシック" pitchFamily="34" charset="-128"/>
              </a:rPr>
              <a:t> tomatoes and potatoes. The most important mineral resource  is coal.</a:t>
            </a:r>
          </a:p>
          <a:p>
            <a:pPr eaLnBrk="1" hangingPunct="1"/>
            <a:r>
              <a:rPr lang="en-US" sz="3600" dirty="0" smtClean="0">
                <a:solidFill>
                  <a:srgbClr val="FF0000"/>
                </a:solidFill>
                <a:ea typeface="ＭＳ Ｐゴシック" pitchFamily="34" charset="-128"/>
              </a:rPr>
              <a:t>Secondary sector:</a:t>
            </a:r>
            <a:r>
              <a:rPr lang="en-US" sz="3600" dirty="0" smtClean="0">
                <a:ea typeface="ＭＳ Ｐゴシック" pitchFamily="34" charset="-128"/>
              </a:rPr>
              <a:t> </a:t>
            </a:r>
            <a:r>
              <a:rPr lang="en-US" sz="3600" dirty="0" smtClean="0">
                <a:ea typeface="ＭＳ Ｐゴシック" pitchFamily="34" charset="-128"/>
              </a:rPr>
              <a:t>The major industr</a:t>
            </a:r>
            <a:r>
              <a:rPr lang="en-US" sz="3600" dirty="0" smtClean="0">
                <a:solidFill>
                  <a:srgbClr val="C00000"/>
                </a:solidFill>
                <a:ea typeface="ＭＳ Ｐゴシック" pitchFamily="34" charset="-128"/>
              </a:rPr>
              <a:t>ies </a:t>
            </a:r>
            <a:r>
              <a:rPr lang="en-US" sz="3600" dirty="0" smtClean="0">
                <a:ea typeface="ＭＳ Ｐゴシック" pitchFamily="34" charset="-128"/>
              </a:rPr>
              <a:t>are: engineering and metal products, scientific instruments, chemicals, textiles, glass, oil .</a:t>
            </a:r>
          </a:p>
          <a:p>
            <a:pPr eaLnBrk="1" hangingPunct="1"/>
            <a:r>
              <a:rPr lang="en-US" sz="3600" dirty="0" smtClean="0">
                <a:solidFill>
                  <a:srgbClr val="FF0000"/>
                </a:solidFill>
                <a:ea typeface="ＭＳ Ｐゴシック" pitchFamily="34" charset="-128"/>
              </a:rPr>
              <a:t>Tertiary sector: </a:t>
            </a:r>
            <a:r>
              <a:rPr lang="en-US" sz="3600" dirty="0" smtClean="0">
                <a:ea typeface="ＭＳ Ｐゴシック" pitchFamily="34" charset="-128"/>
              </a:rPr>
              <a:t>The most developed sector is trade.</a:t>
            </a:r>
            <a:endParaRPr lang="en-US" sz="3600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</TotalTime>
  <Words>260</Words>
  <Application>Microsoft Office PowerPoint</Application>
  <PresentationFormat>Personalizzato</PresentationFormat>
  <Paragraphs>28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5" baseType="lpstr">
      <vt:lpstr>Arial</vt:lpstr>
      <vt:lpstr>ＭＳ Ｐゴシック</vt:lpstr>
      <vt:lpstr>Calibri Light</vt:lpstr>
      <vt:lpstr>Calibri</vt:lpstr>
      <vt:lpstr>Tema di Office</vt:lpstr>
      <vt:lpstr>Belgium </vt:lpstr>
      <vt:lpstr>Map of Europe</vt:lpstr>
      <vt:lpstr>Physical map of Belgium</vt:lpstr>
      <vt:lpstr>Territory and climate</vt:lpstr>
      <vt:lpstr>Population, languages and religion </vt:lpstr>
      <vt:lpstr>Politics</vt:lpstr>
      <vt:lpstr>Major cities</vt:lpstr>
      <vt:lpstr>History </vt:lpstr>
      <vt:lpstr> Economy</vt:lpstr>
      <vt:lpstr>Cultural aspects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Belgio</dc:title>
  <dc:creator>Scudieri</dc:creator>
  <cp:lastModifiedBy>ANNA</cp:lastModifiedBy>
  <cp:revision>37</cp:revision>
  <cp:lastPrinted>2015-02-05T19:25:51Z</cp:lastPrinted>
  <dcterms:created xsi:type="dcterms:W3CDTF">2015-02-04T14:54:50Z</dcterms:created>
  <dcterms:modified xsi:type="dcterms:W3CDTF">2015-02-27T17:58:39Z</dcterms:modified>
</cp:coreProperties>
</file>